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678-B1C0-4952-9C3A-AD71182F31B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8B2A-7BDC-4440-90FD-1DDA597F5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678-B1C0-4952-9C3A-AD71182F31B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8B2A-7BDC-4440-90FD-1DDA597F5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678-B1C0-4952-9C3A-AD71182F31B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8B2A-7BDC-4440-90FD-1DDA597F5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678-B1C0-4952-9C3A-AD71182F31B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8B2A-7BDC-4440-90FD-1DDA597F5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678-B1C0-4952-9C3A-AD71182F31B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8B2A-7BDC-4440-90FD-1DDA597F5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678-B1C0-4952-9C3A-AD71182F31B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8B2A-7BDC-4440-90FD-1DDA597F5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678-B1C0-4952-9C3A-AD71182F31B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8B2A-7BDC-4440-90FD-1DDA597F5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678-B1C0-4952-9C3A-AD71182F31B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8B2A-7BDC-4440-90FD-1DDA597F5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678-B1C0-4952-9C3A-AD71182F31B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8B2A-7BDC-4440-90FD-1DDA597F5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678-B1C0-4952-9C3A-AD71182F31B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8B2A-7BDC-4440-90FD-1DDA597F5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678-B1C0-4952-9C3A-AD71182F31B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8B2A-7BDC-4440-90FD-1DDA597F5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60678-B1C0-4952-9C3A-AD71182F31B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8B2A-7BDC-4440-90FD-1DDA597F5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Photosynthesis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55" descr="10_01VisSpectrumRainbow-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0"/>
            <a:ext cx="3070225" cy="233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Chloroplasts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enters and O</a:t>
            </a:r>
            <a:r>
              <a:rPr lang="en-US" baseline="-25000" dirty="0" smtClean="0"/>
              <a:t>2</a:t>
            </a:r>
            <a:r>
              <a:rPr lang="en-US" dirty="0" smtClean="0"/>
              <a:t> exits the leaf through microscopic pores called stomata</a:t>
            </a:r>
          </a:p>
          <a:p>
            <a:r>
              <a:rPr lang="en-US" dirty="0" smtClean="0"/>
              <a:t>The chlorophyll is in the membranes of </a:t>
            </a:r>
            <a:r>
              <a:rPr lang="en-US" dirty="0" err="1" smtClean="0"/>
              <a:t>thylakoids</a:t>
            </a:r>
            <a:r>
              <a:rPr lang="en-US" dirty="0" smtClean="0"/>
              <a:t> (connected sacs in the chloroplast); </a:t>
            </a:r>
            <a:r>
              <a:rPr lang="en-US" dirty="0" err="1" smtClean="0"/>
              <a:t>thylakoids</a:t>
            </a:r>
            <a:r>
              <a:rPr lang="en-US" dirty="0" smtClean="0"/>
              <a:t> may be stacked in columns called </a:t>
            </a:r>
            <a:r>
              <a:rPr lang="en-US" dirty="0" err="1" smtClean="0"/>
              <a:t>grana</a:t>
            </a:r>
            <a:endParaRPr lang="en-US" dirty="0" smtClean="0"/>
          </a:p>
          <a:p>
            <a:r>
              <a:rPr lang="en-US" dirty="0" smtClean="0"/>
              <a:t>Chloroplasts also contain, </a:t>
            </a:r>
            <a:r>
              <a:rPr lang="en-US" dirty="0" err="1" smtClean="0"/>
              <a:t>stroma</a:t>
            </a:r>
            <a:r>
              <a:rPr lang="en-US" dirty="0" smtClean="0"/>
              <a:t>, a dense interior fluid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51" descr="10_04cChloroplast-U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052669"/>
            <a:ext cx="2438400" cy="362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19812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dirty="0" err="1" smtClean="0"/>
              <a:t>Mesophyll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cell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Photosynthesis is a complex series of reactions that can be summarized as the following equation:</a:t>
            </a:r>
          </a:p>
          <a:p>
            <a:endParaRPr lang="en-US" dirty="0" smtClean="0"/>
          </a:p>
          <a:p>
            <a:r>
              <a:rPr kumimoji="1" lang="en-US" sz="2400" dirty="0" smtClean="0"/>
              <a:t>6 CO</a:t>
            </a:r>
            <a:r>
              <a:rPr kumimoji="1" lang="en-US" sz="2400" baseline="-25000" dirty="0" smtClean="0"/>
              <a:t>2</a:t>
            </a:r>
            <a:r>
              <a:rPr kumimoji="1" lang="en-US" sz="2400" dirty="0" smtClean="0"/>
              <a:t> + 12 H</a:t>
            </a:r>
            <a:r>
              <a:rPr kumimoji="1" lang="en-US" sz="2400" baseline="-25000" dirty="0" smtClean="0"/>
              <a:t>2</a:t>
            </a:r>
            <a:r>
              <a:rPr kumimoji="1" lang="en-US" sz="2400" dirty="0" smtClean="0"/>
              <a:t>O + Light energy </a:t>
            </a:r>
            <a:r>
              <a:rPr kumimoji="1" lang="en-US" sz="2400" dirty="0" smtClean="0">
                <a:sym typeface="Symbol" pitchFamily="84" charset="2"/>
              </a:rPr>
              <a:t> C</a:t>
            </a:r>
            <a:r>
              <a:rPr kumimoji="1" lang="en-US" sz="2400" baseline="-25000" dirty="0" smtClean="0">
                <a:sym typeface="Symbol" pitchFamily="84" charset="2"/>
              </a:rPr>
              <a:t>6</a:t>
            </a:r>
            <a:r>
              <a:rPr kumimoji="1" lang="en-US" sz="2400" dirty="0" smtClean="0">
                <a:sym typeface="Symbol" pitchFamily="84" charset="2"/>
              </a:rPr>
              <a:t>H</a:t>
            </a:r>
            <a:r>
              <a:rPr kumimoji="1" lang="en-US" sz="2400" baseline="-25000" dirty="0" smtClean="0">
                <a:sym typeface="Symbol" pitchFamily="84" charset="2"/>
              </a:rPr>
              <a:t>12</a:t>
            </a:r>
            <a:r>
              <a:rPr kumimoji="1" lang="en-US" sz="2400" dirty="0" smtClean="0">
                <a:sym typeface="Symbol" pitchFamily="84" charset="2"/>
              </a:rPr>
              <a:t>O</a:t>
            </a:r>
            <a:r>
              <a:rPr kumimoji="1" lang="en-US" sz="2400" baseline="-25000" dirty="0" smtClean="0">
                <a:sym typeface="Symbol" pitchFamily="84" charset="2"/>
              </a:rPr>
              <a:t>6</a:t>
            </a:r>
            <a:r>
              <a:rPr kumimoji="1" lang="en-US" sz="2400" dirty="0" smtClean="0">
                <a:sym typeface="Symbol" pitchFamily="84" charset="2"/>
              </a:rPr>
              <a:t> + 6 O</a:t>
            </a:r>
            <a:r>
              <a:rPr kumimoji="1" lang="en-US" sz="2400" baseline="-25000" dirty="0" smtClean="0">
                <a:sym typeface="Symbol" pitchFamily="84" charset="2"/>
              </a:rPr>
              <a:t>2</a:t>
            </a:r>
            <a:r>
              <a:rPr kumimoji="1" lang="en-US" sz="2400" dirty="0" smtClean="0">
                <a:sym typeface="Symbol" pitchFamily="84" charset="2"/>
              </a:rPr>
              <a:t> + 6 H</a:t>
            </a:r>
            <a:r>
              <a:rPr kumimoji="1" lang="en-US" sz="2400" baseline="-25000" dirty="0" smtClean="0">
                <a:sym typeface="Symbol" pitchFamily="84" charset="2"/>
              </a:rPr>
              <a:t>2</a:t>
            </a:r>
            <a:r>
              <a:rPr kumimoji="1" lang="en-US" sz="2400" dirty="0" smtClean="0">
                <a:sym typeface="Symbol" pitchFamily="84" charset="2"/>
              </a:rPr>
              <a:t>O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Chloroplasts split H</a:t>
            </a:r>
            <a:r>
              <a:rPr lang="en-US" baseline="-25000" dirty="0" smtClean="0"/>
              <a:t>2</a:t>
            </a:r>
            <a:r>
              <a:rPr lang="en-US" dirty="0" smtClean="0"/>
              <a:t>O into hydrogen and oxygen, incorporating the electrons of hydrogen into sugar molecules and releasing oxygen as a by-product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Photosynthesis reverses the direction of electron flow compared to respiration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Photosynthesis is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process in which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is oxidized and 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reduced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Photosynthesis is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endergonic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process; the energy boost is provided by light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/>
          </a:p>
        </p:txBody>
      </p:sp>
      <p:pic>
        <p:nvPicPr>
          <p:cNvPr id="4" name="Picture 26" descr="10_UN01RedoxEquation-U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512" y="3061557"/>
            <a:ext cx="7808976" cy="160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71600" y="3581400"/>
            <a:ext cx="3329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latin typeface="Times" pitchFamily="84" charset="0"/>
              </a:rPr>
              <a:t>Energy   </a:t>
            </a:r>
            <a:r>
              <a:rPr lang="en-US" sz="2000" b="1" dirty="0" smtClean="0">
                <a:latin typeface="Times" pitchFamily="84" charset="0"/>
                <a:sym typeface="Symbol" pitchFamily="84" charset="2"/>
              </a:rPr>
              <a:t> </a:t>
            </a:r>
            <a:r>
              <a:rPr lang="en-US" sz="2000" b="1" dirty="0" smtClean="0">
                <a:latin typeface="Times" pitchFamily="84" charset="0"/>
              </a:rPr>
              <a:t>  6 CO</a:t>
            </a:r>
            <a:r>
              <a:rPr lang="en-US" sz="2000" b="1" baseline="-25000" dirty="0" smtClean="0">
                <a:latin typeface="Times" pitchFamily="84" charset="0"/>
              </a:rPr>
              <a:t>2  </a:t>
            </a:r>
            <a:r>
              <a:rPr lang="en-US" sz="2000" b="1" dirty="0" smtClean="0">
                <a:latin typeface="Times" pitchFamily="84" charset="0"/>
              </a:rPr>
              <a:t> </a:t>
            </a:r>
            <a:r>
              <a:rPr lang="en-US" sz="2000" b="1" dirty="0" smtClean="0">
                <a:latin typeface="Times" pitchFamily="84" charset="0"/>
                <a:sym typeface="Symbol" pitchFamily="84" charset="2"/>
              </a:rPr>
              <a:t>  </a:t>
            </a:r>
            <a:r>
              <a:rPr lang="en-US" sz="2000" b="1" dirty="0" smtClean="0">
                <a:latin typeface="Times" pitchFamily="84" charset="0"/>
              </a:rPr>
              <a:t> 6 H</a:t>
            </a:r>
            <a:r>
              <a:rPr lang="en-US" sz="2000" b="1" baseline="-25000" dirty="0" smtClean="0">
                <a:latin typeface="Times" pitchFamily="84" charset="0"/>
              </a:rPr>
              <a:t>2</a:t>
            </a:r>
            <a:r>
              <a:rPr lang="en-US" sz="2000" b="1" dirty="0" smtClean="0">
                <a:latin typeface="Times" pitchFamily="84" charset="0"/>
              </a:rPr>
              <a:t>O</a:t>
            </a:r>
            <a:endParaRPr lang="en-US" sz="2000" b="1" dirty="0">
              <a:latin typeface="Times" pitchFamily="8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8400" y="3657600"/>
            <a:ext cx="2068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latin typeface="Times" pitchFamily="84" charset="0"/>
              </a:rPr>
              <a:t>C</a:t>
            </a:r>
            <a:r>
              <a:rPr lang="en-US" sz="2000" b="1" baseline="-25000" dirty="0" smtClean="0">
                <a:latin typeface="Times" pitchFamily="84" charset="0"/>
              </a:rPr>
              <a:t>6 </a:t>
            </a:r>
            <a:r>
              <a:rPr lang="en-US" sz="2000" b="1" dirty="0" smtClean="0">
                <a:latin typeface="Times" pitchFamily="84" charset="0"/>
              </a:rPr>
              <a:t>H</a:t>
            </a:r>
            <a:r>
              <a:rPr lang="en-US" sz="2000" b="1" baseline="-25000" dirty="0" smtClean="0">
                <a:latin typeface="Times" pitchFamily="84" charset="0"/>
              </a:rPr>
              <a:t>12 </a:t>
            </a:r>
            <a:r>
              <a:rPr lang="en-US" sz="2000" b="1" dirty="0" smtClean="0">
                <a:latin typeface="Times" pitchFamily="84" charset="0"/>
              </a:rPr>
              <a:t>O</a:t>
            </a:r>
            <a:r>
              <a:rPr lang="en-US" sz="2000" b="1" baseline="-25000" dirty="0" smtClean="0">
                <a:latin typeface="Times" pitchFamily="84" charset="0"/>
              </a:rPr>
              <a:t>6</a:t>
            </a:r>
            <a:r>
              <a:rPr lang="en-US" sz="2000" b="1" dirty="0" smtClean="0">
                <a:latin typeface="Times" pitchFamily="84" charset="0"/>
              </a:rPr>
              <a:t> </a:t>
            </a:r>
            <a:r>
              <a:rPr lang="en-US" sz="2000" b="1" dirty="0" smtClean="0">
                <a:latin typeface="Times" pitchFamily="84" charset="0"/>
                <a:sym typeface="Symbol" pitchFamily="84" charset="2"/>
              </a:rPr>
              <a:t> </a:t>
            </a:r>
            <a:r>
              <a:rPr lang="en-US" sz="2000" b="1" dirty="0" smtClean="0">
                <a:latin typeface="Times" pitchFamily="84" charset="0"/>
              </a:rPr>
              <a:t>  6 O</a:t>
            </a:r>
            <a:r>
              <a:rPr lang="en-US" sz="2000" b="1" baseline="-25000" dirty="0" smtClean="0">
                <a:latin typeface="Times" pitchFamily="84" charset="0"/>
              </a:rPr>
              <a:t>2</a:t>
            </a:r>
            <a:endParaRPr lang="en-US" sz="2000" b="1" baseline="-25000" dirty="0">
              <a:latin typeface="Times" pitchFamily="8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3124200"/>
            <a:ext cx="186685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F90D1"/>
                </a:solidFill>
                <a:latin typeface="Times" pitchFamily="84" charset="0"/>
              </a:rPr>
              <a:t>becomes reduced</a:t>
            </a:r>
            <a:endParaRPr lang="en-US" b="1" baseline="-25000" dirty="0">
              <a:solidFill>
                <a:srgbClr val="0F90D1"/>
              </a:solidFill>
              <a:latin typeface="Times" pitchFamily="8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4267200"/>
            <a:ext cx="189667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F90D1"/>
                </a:solidFill>
                <a:latin typeface="Times" pitchFamily="84" charset="0"/>
              </a:rPr>
              <a:t>becomes oxidized</a:t>
            </a:r>
            <a:endParaRPr lang="en-US" b="1" baseline="-25000" dirty="0">
              <a:solidFill>
                <a:srgbClr val="0F90D1"/>
              </a:solidFill>
              <a:latin typeface="Times" pitchFamily="8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Two Stages of Photosynthesis: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Photosynthesis consists of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light reactions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(the photo part)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Calvin cycle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(the synthesis part)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light reactions (in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thylakoids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7900" lvl="1" indent="-304800">
              <a:spcBef>
                <a:spcPct val="180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Split 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977900" lvl="1" indent="-304800">
              <a:spcBef>
                <a:spcPct val="180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Release O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977900" lvl="1" indent="-304800">
              <a:spcBef>
                <a:spcPct val="180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Reduce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NADP</a:t>
            </a:r>
            <a:r>
              <a:rPr lang="en-US" sz="2600" b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to NADPH</a:t>
            </a:r>
          </a:p>
          <a:p>
            <a:pPr marL="977900" lvl="1" indent="-304800">
              <a:spcBef>
                <a:spcPct val="180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Generate ATP from ADP by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photophosphorylation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Calvin cycle (in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forms sugar from 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using ATP and NADPH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Calvin cycle begins with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carbon fixation,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incorporating 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into organic molecules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 light reactions convert solar energy to the chemical energy of ATP and NADPH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Chloroplasts are solar-powered chemical factories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thylakoids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transform light energy into the chemical energy of ATP and NADPH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Photosynthetic Pigments: The Light Receptors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Pigments are substances that absorb visible light</a:t>
            </a:r>
          </a:p>
          <a:p>
            <a:r>
              <a:rPr lang="en-US" dirty="0" smtClean="0"/>
              <a:t>Different pigments absorb different wavelengths</a:t>
            </a:r>
          </a:p>
          <a:p>
            <a:r>
              <a:rPr lang="en-US" dirty="0"/>
              <a:t> </a:t>
            </a:r>
            <a:r>
              <a:rPr lang="en-US" dirty="0" err="1" smtClean="0"/>
              <a:t>wavelenghts</a:t>
            </a:r>
            <a:r>
              <a:rPr lang="en-US" dirty="0" smtClean="0"/>
              <a:t> that are not absorbed are reflected or transmitted</a:t>
            </a:r>
          </a:p>
          <a:p>
            <a:r>
              <a:rPr lang="en-US" dirty="0" smtClean="0"/>
              <a:t>Leaves appear green because chlorophyll reflects and transmits green light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Process That Feeds the Biosphere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Photosynthesis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process that converts solar energy into chemical energy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Directly or indirectly, photosynthesis nourishes almost the entire living world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Photosynthetic Pigments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spectrophotometer measures a pigment’s ability to absorb various wavelengths </a:t>
            </a:r>
          </a:p>
          <a:p>
            <a:endParaRPr lang="en-US" dirty="0" smtClean="0"/>
          </a:p>
          <a:p>
            <a:r>
              <a:rPr lang="en-US" dirty="0" smtClean="0"/>
              <a:t>This machine sends light through pigments and measures the fraction of light transmitted at each wavelength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Photosynthetic Pigments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absorption spectrum is a graph plotting a pigment’s light absorption versus wavelength</a:t>
            </a:r>
          </a:p>
          <a:p>
            <a:endParaRPr lang="en-US" dirty="0" smtClean="0"/>
          </a:p>
          <a:p>
            <a:r>
              <a:rPr lang="en-US" dirty="0" smtClean="0"/>
              <a:t>The absorption  spectrum of </a:t>
            </a:r>
            <a:r>
              <a:rPr lang="en-US" b="1" dirty="0" smtClean="0"/>
              <a:t>chlorophyll </a:t>
            </a:r>
            <a:r>
              <a:rPr lang="en-US" b="1" i="1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suggests that violet-blue and red light work best for photosynthesis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Photosynthetic Pigments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50838" indent="-350838">
              <a:spcBef>
                <a:spcPct val="30000"/>
              </a:spcBef>
              <a:buFontTx/>
              <a:buChar char="•"/>
            </a:pPr>
            <a:r>
              <a:rPr lang="en-US" dirty="0" smtClean="0"/>
              <a:t>The action spectrum of photosynthesis was first demonstrated in  18 8   3  by Theodor </a:t>
            </a:r>
            <a:r>
              <a:rPr lang="en-US" dirty="0" err="1" smtClean="0"/>
              <a:t>Engelman</a:t>
            </a:r>
            <a:endParaRPr lang="en-US" dirty="0" smtClean="0"/>
          </a:p>
          <a:p>
            <a:pPr marL="350838" indent="-350838">
              <a:spcBef>
                <a:spcPct val="30000"/>
              </a:spcBef>
              <a:buFontTx/>
              <a:buChar char="•"/>
            </a:pPr>
            <a:r>
              <a:rPr lang="en-US" dirty="0" smtClean="0"/>
              <a:t>In his experiment, he exposed different segments of a filamentous alga to different wavelengths</a:t>
            </a:r>
          </a:p>
          <a:p>
            <a:pPr marL="350838" indent="-350838">
              <a:spcBef>
                <a:spcPct val="30000"/>
              </a:spcBef>
              <a:buFontTx/>
              <a:buChar char="•"/>
            </a:pPr>
            <a:r>
              <a:rPr lang="en-US" dirty="0" smtClean="0"/>
              <a:t>Areas receiving wavelengths favorable to photosynthesis produced excess 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350838" indent="-350838">
              <a:spcBef>
                <a:spcPct val="30000"/>
              </a:spcBef>
              <a:buFontTx/>
              <a:buChar char="•"/>
            </a:pPr>
            <a:r>
              <a:rPr lang="en-US" dirty="0" smtClean="0"/>
              <a:t>He used the growth of aerobic bacteria clustered along the alga as a measure of O</a:t>
            </a:r>
            <a:r>
              <a:rPr lang="en-US" baseline="-25000" dirty="0" smtClean="0"/>
              <a:t>2</a:t>
            </a:r>
            <a:r>
              <a:rPr lang="en-US" dirty="0" smtClean="0"/>
              <a:t> production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Photosynthetic Pigments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Chlorophyll </a:t>
            </a:r>
            <a:r>
              <a:rPr lang="en-US" i="1" dirty="0" smtClean="0"/>
              <a:t>a</a:t>
            </a:r>
            <a:r>
              <a:rPr lang="en-US" dirty="0" smtClean="0"/>
              <a:t> is the main photosynthetic pigment</a:t>
            </a:r>
          </a:p>
          <a:p>
            <a:endParaRPr lang="en-US" dirty="0" smtClean="0"/>
          </a:p>
          <a:p>
            <a:r>
              <a:rPr lang="en-US" dirty="0" smtClean="0"/>
              <a:t>Accessory pigments, such as </a:t>
            </a:r>
            <a:r>
              <a:rPr lang="en-US" b="1" dirty="0" smtClean="0"/>
              <a:t>chlorophyll </a:t>
            </a:r>
            <a:r>
              <a:rPr lang="en-US" b="1" i="1" dirty="0" smtClean="0"/>
              <a:t>b</a:t>
            </a:r>
            <a:r>
              <a:rPr lang="en-US" dirty="0" smtClean="0"/>
              <a:t>, broaden the spectrum used for photosynthesis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Excitation of Chlorophyll by Light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    hen a pigment absorbs light, it goes from a ground state to an excited state, which is unstable</a:t>
            </a:r>
          </a:p>
          <a:p>
            <a:r>
              <a:rPr lang="en-US" dirty="0" smtClean="0"/>
              <a:t>W    hen excited electrons fall back to the ground state, photons are given off, an afterglow called fluorescence</a:t>
            </a:r>
          </a:p>
          <a:p>
            <a:r>
              <a:rPr lang="en-US" dirty="0" smtClean="0"/>
              <a:t>If illuminated, an isolated solution of chlorophyll will fluoresce, giving off light and heat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Excitation of Chlorophyll by Light</a:t>
            </a:r>
            <a:endParaRPr lang="en-US" dirty="0"/>
          </a:p>
        </p:txBody>
      </p:sp>
      <p:pic>
        <p:nvPicPr>
          <p:cNvPr id="4" name="Picture 24" descr="10_12_ExcitChlorophyll-U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14" y="1600200"/>
            <a:ext cx="739557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47800" y="4343400"/>
            <a:ext cx="87972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Photon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48006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dirty="0"/>
              <a:t>Chlorophyll</a:t>
            </a:r>
            <a:br>
              <a:rPr lang="en-US" b="1" dirty="0"/>
            </a:br>
            <a:r>
              <a:rPr lang="en-US" b="1" dirty="0"/>
              <a:t>molecule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42672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Ground</a:t>
            </a:r>
            <a:br>
              <a:rPr lang="en-US" b="1" dirty="0"/>
            </a:br>
            <a:r>
              <a:rPr lang="en-US" b="1" dirty="0"/>
              <a:t>state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4800600" y="4038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Photon</a:t>
            </a:r>
            <a:br>
              <a:rPr lang="en-US" b="1" dirty="0"/>
            </a:br>
            <a:r>
              <a:rPr lang="en-US" b="1" dirty="0"/>
              <a:t>(fluorescence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29200" y="3200400"/>
            <a:ext cx="637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Heat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5200" y="1676400"/>
            <a:ext cx="4572000" cy="3416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Ex   cited  state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971800" y="1676400"/>
            <a:ext cx="26962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i="1" dirty="0"/>
              <a:t>e</a:t>
            </a:r>
            <a:r>
              <a:rPr lang="en-US" b="1" baseline="30000" dirty="0">
                <a:sym typeface="Symbol" pitchFamily="84" charset="2"/>
              </a:rPr>
              <a:t>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102710" y="3707290"/>
            <a:ext cx="181261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Energy of electron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19200" y="5410200"/>
            <a:ext cx="378956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Ex    citation f </a:t>
            </a:r>
            <a:r>
              <a:rPr lang="en-US" b="1" dirty="0"/>
              <a:t>isolated </a:t>
            </a:r>
            <a:r>
              <a:rPr lang="en-US" b="1" dirty="0" smtClean="0"/>
              <a:t>chlorophyll molecule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pic>
        <p:nvPicPr>
          <p:cNvPr id="4" name="Picture 17" descr="10_12aExcitChlorophyll-U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0299" y="1600200"/>
            <a:ext cx="248340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62400" y="5715000"/>
            <a:ext cx="1320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Fluorescence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 </a:t>
            </a:r>
            <a:r>
              <a:rPr lang="en-US" dirty="0" err="1" smtClean="0"/>
              <a:t>photosystem</a:t>
            </a:r>
            <a:r>
              <a:rPr lang="en-US" dirty="0" smtClean="0"/>
              <a:t> consists of a reaction-center complex a type of protein complex) surrounded by light-harvesting complexes</a:t>
            </a:r>
          </a:p>
          <a:p>
            <a:endParaRPr lang="en-US" dirty="0" smtClean="0"/>
          </a:p>
          <a:p>
            <a:r>
              <a:rPr lang="en-US" dirty="0" smtClean="0"/>
              <a:t>The light-harvesting complexes (pigment molecules bound to proteins) transfer the energy of photons to the reaction center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A primary electron acceptor in the reaction center accepts excited electrons and is reduced as a result</a:t>
            </a:r>
          </a:p>
          <a:p>
            <a:pPr>
              <a:buFontTx/>
              <a:buChar char="•"/>
            </a:pPr>
            <a:endParaRPr lang="en-US" dirty="0" smtClean="0"/>
          </a:p>
          <a:p>
            <a:r>
              <a:rPr lang="en-US" dirty="0" smtClean="0"/>
              <a:t>Solar </a:t>
            </a:r>
            <a:r>
              <a:rPr lang="en-US" dirty="0" smtClean="0"/>
              <a:t>powered transfer of an electron from a chlorophyll </a:t>
            </a:r>
            <a:r>
              <a:rPr lang="en-US" i="1" dirty="0" smtClean="0"/>
              <a:t>a </a:t>
            </a:r>
            <a:r>
              <a:rPr lang="en-US" dirty="0" smtClean="0"/>
              <a:t>molecule to the primary electron acceptor is the first step of the light reactions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There are two types of </a:t>
            </a:r>
            <a:r>
              <a:rPr lang="en-US" dirty="0" err="1" smtClean="0"/>
              <a:t>photosystems</a:t>
            </a:r>
            <a:r>
              <a:rPr lang="en-US" dirty="0" smtClean="0"/>
              <a:t> in the </a:t>
            </a:r>
            <a:r>
              <a:rPr lang="en-US" dirty="0" err="1" smtClean="0"/>
              <a:t>thylakoid</a:t>
            </a:r>
            <a:r>
              <a:rPr lang="en-US" dirty="0" smtClean="0"/>
              <a:t> membrane</a:t>
            </a:r>
          </a:p>
          <a:p>
            <a:pPr>
              <a:buFontTx/>
              <a:buChar char="•"/>
            </a:pPr>
            <a:r>
              <a:rPr lang="en-US" dirty="0" err="1" smtClean="0"/>
              <a:t>Photosystem</a:t>
            </a:r>
            <a:r>
              <a:rPr lang="en-US" dirty="0" smtClean="0"/>
              <a:t> II  ( PS </a:t>
            </a:r>
            <a:r>
              <a:rPr lang="en-US" dirty="0" smtClean="0"/>
              <a:t>II)  </a:t>
            </a:r>
            <a:r>
              <a:rPr lang="en-US" dirty="0" smtClean="0"/>
              <a:t>functions first (the numbers reflect order of discovery) and is best at absorbing a wavelength of  </a:t>
            </a:r>
            <a:r>
              <a:rPr lang="en-US" dirty="0" smtClean="0"/>
              <a:t>680nm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The reaction-center chlorophyll </a:t>
            </a:r>
            <a:r>
              <a:rPr lang="en-US" i="1" dirty="0" smtClean="0"/>
              <a:t>a</a:t>
            </a:r>
            <a:r>
              <a:rPr lang="en-US" dirty="0" smtClean="0"/>
              <a:t> of PS II  is </a:t>
            </a:r>
            <a:r>
              <a:rPr lang="en-US" dirty="0" smtClean="0"/>
              <a:t>called PS 680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Autotrophs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sustain themselves without eating anything derived from other organisms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Autotrophs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the producers of the biosphere, producing organic molecules from 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other inorganic molecules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Almost all plants 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photoautotrophs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using the energy of sunlight to make organic molecules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err="1" smtClean="0"/>
              <a:t>Photosystem</a:t>
            </a:r>
            <a:r>
              <a:rPr lang="en-US" dirty="0" smtClean="0"/>
              <a:t> I ( </a:t>
            </a:r>
            <a:r>
              <a:rPr lang="en-US" dirty="0" smtClean="0"/>
              <a:t>PS I </a:t>
            </a:r>
            <a:r>
              <a:rPr lang="en-US" dirty="0" smtClean="0"/>
              <a:t>)   is best at absorbing a wavelength of 7 00 nm</a:t>
            </a:r>
          </a:p>
          <a:p>
            <a:pPr>
              <a:buFontTx/>
              <a:buChar char="•"/>
            </a:pPr>
            <a:r>
              <a:rPr lang="en-US" dirty="0" smtClean="0"/>
              <a:t>The reaction-center chlorophyll </a:t>
            </a:r>
            <a:r>
              <a:rPr lang="en-US" i="1" dirty="0" smtClean="0"/>
              <a:t>a</a:t>
            </a:r>
            <a:r>
              <a:rPr lang="en-US" dirty="0" smtClean="0"/>
              <a:t>  of </a:t>
            </a:r>
            <a:r>
              <a:rPr lang="en-US" dirty="0" smtClean="0"/>
              <a:t>PS I  </a:t>
            </a:r>
            <a:r>
              <a:rPr lang="en-US" dirty="0" smtClean="0"/>
              <a:t>is called P </a:t>
            </a:r>
            <a:r>
              <a:rPr lang="en-US" dirty="0" smtClean="0"/>
              <a:t>700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Linear  Electron  Flow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6000"/>
              </a:lnSpc>
              <a:spcBef>
                <a:spcPts val="600"/>
              </a:spcBef>
            </a:pPr>
            <a:r>
              <a:rPr lang="en-US" dirty="0" smtClean="0"/>
              <a:t>During the light reactions, there are two possible routes for electron flow: cyclic and linear</a:t>
            </a:r>
          </a:p>
          <a:p>
            <a:r>
              <a:rPr lang="en-US" dirty="0" smtClean="0"/>
              <a:t> L </a:t>
            </a:r>
            <a:r>
              <a:rPr lang="en-US" dirty="0" err="1" smtClean="0"/>
              <a:t>inear</a:t>
            </a:r>
            <a:r>
              <a:rPr lang="en-US" dirty="0" smtClean="0"/>
              <a:t> electron flow, the primary pathway, involves both </a:t>
            </a:r>
            <a:r>
              <a:rPr lang="en-US" dirty="0" err="1" smtClean="0"/>
              <a:t>photosystems</a:t>
            </a:r>
            <a:r>
              <a:rPr lang="en-US" dirty="0" smtClean="0"/>
              <a:t> and produces ATP and  </a:t>
            </a:r>
            <a:r>
              <a:rPr lang="en-US" dirty="0" smtClean="0"/>
              <a:t>NADPH </a:t>
            </a:r>
            <a:r>
              <a:rPr lang="en-US" dirty="0" smtClean="0"/>
              <a:t>using light energy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Linear  Electron 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photon hits a pigment and its energy is passed among pigment molecules until it excites P  </a:t>
            </a:r>
            <a:r>
              <a:rPr lang="en-US" dirty="0" smtClean="0"/>
              <a:t>680</a:t>
            </a:r>
            <a:endParaRPr lang="en-US" dirty="0" smtClean="0"/>
          </a:p>
          <a:p>
            <a:r>
              <a:rPr lang="en-US" dirty="0" smtClean="0"/>
              <a:t>An excited electron from P </a:t>
            </a:r>
            <a:r>
              <a:rPr lang="en-US" dirty="0" smtClean="0"/>
              <a:t>680 </a:t>
            </a:r>
            <a:r>
              <a:rPr lang="en-US" dirty="0" smtClean="0"/>
              <a:t>is transferred to the primary electron acceptor (we now call it P </a:t>
            </a:r>
            <a:r>
              <a:rPr lang="en-US" dirty="0" smtClean="0"/>
              <a:t>680 </a:t>
            </a:r>
            <a:r>
              <a:rPr lang="en-US" dirty="0" smtClean="0"/>
              <a:t>+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Linear  Electron 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</a:t>
            </a:r>
            <a:r>
              <a:rPr lang="en-US" dirty="0" smtClean="0"/>
              <a:t>680 </a:t>
            </a:r>
            <a:r>
              <a:rPr lang="en-US" baseline="30000" dirty="0" smtClean="0"/>
              <a:t>+ </a:t>
            </a:r>
            <a:r>
              <a:rPr lang="en-US" dirty="0" smtClean="0"/>
              <a:t> is a very strong oxidizing agent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is split by enzymes, and the electrons are transferred from the </a:t>
            </a:r>
            <a:r>
              <a:rPr lang="en-US" dirty="0" smtClean="0"/>
              <a:t>H</a:t>
            </a:r>
            <a:r>
              <a:rPr lang="en-US" dirty="0" smtClean="0"/>
              <a:t> </a:t>
            </a:r>
            <a:r>
              <a:rPr lang="en-US" dirty="0" smtClean="0"/>
              <a:t>atoms to </a:t>
            </a:r>
            <a:r>
              <a:rPr lang="en-US" dirty="0" smtClean="0"/>
              <a:t> </a:t>
            </a:r>
            <a:r>
              <a:rPr lang="en-US" dirty="0" smtClean="0"/>
              <a:t>P</a:t>
            </a:r>
            <a:r>
              <a:rPr lang="en-US" dirty="0" smtClean="0"/>
              <a:t>680 </a:t>
            </a:r>
            <a:r>
              <a:rPr lang="en-US" baseline="30000" dirty="0" smtClean="0"/>
              <a:t>+</a:t>
            </a:r>
            <a:r>
              <a:rPr lang="en-US" dirty="0" smtClean="0"/>
              <a:t> thus reducing it to P </a:t>
            </a:r>
            <a:r>
              <a:rPr lang="en-US" dirty="0" smtClean="0"/>
              <a:t>680  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is released as a by-product of this reaction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Linear  Electron 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 smtClean="0"/>
              <a:t>electron “falls”  down an electron transport chain from the primary electron acceptor of PS </a:t>
            </a:r>
            <a:r>
              <a:rPr lang="en-US" dirty="0" smtClean="0"/>
              <a:t>II   </a:t>
            </a:r>
            <a:r>
              <a:rPr lang="en-US" dirty="0" smtClean="0"/>
              <a:t>to PS I</a:t>
            </a:r>
          </a:p>
          <a:p>
            <a:r>
              <a:rPr lang="en-US" dirty="0" smtClean="0"/>
              <a:t>Energy </a:t>
            </a:r>
            <a:r>
              <a:rPr lang="en-US" dirty="0" smtClean="0"/>
              <a:t>released by the fall drives the creation of a proton gradient across the </a:t>
            </a:r>
            <a:r>
              <a:rPr lang="en-US" dirty="0" err="1" smtClean="0"/>
              <a:t>thylakoid</a:t>
            </a:r>
            <a:r>
              <a:rPr lang="en-US" dirty="0" smtClean="0"/>
              <a:t> membrane</a:t>
            </a:r>
          </a:p>
          <a:p>
            <a:r>
              <a:rPr lang="en-US" dirty="0" smtClean="0"/>
              <a:t>Diffusion of H</a:t>
            </a:r>
            <a:r>
              <a:rPr lang="en-US" baseline="30000" dirty="0" smtClean="0"/>
              <a:t>+</a:t>
            </a:r>
            <a:r>
              <a:rPr lang="en-US" dirty="0" smtClean="0"/>
              <a:t> (protons) across the membrane drives ATP synthesis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Comparison of </a:t>
            </a:r>
            <a:r>
              <a:rPr lang="en-US" dirty="0" err="1" smtClean="0">
                <a:solidFill>
                  <a:srgbClr val="FF0000"/>
                </a:solidFill>
              </a:rPr>
              <a:t>Chemiosmosis</a:t>
            </a:r>
            <a:r>
              <a:rPr lang="en-US" dirty="0" smtClean="0">
                <a:solidFill>
                  <a:srgbClr val="FF0000"/>
                </a:solidFill>
              </a:rPr>
              <a:t> in Chloroplasts and  </a:t>
            </a:r>
            <a:r>
              <a:rPr lang="en-US" dirty="0" smtClean="0">
                <a:solidFill>
                  <a:srgbClr val="FF0000"/>
                </a:solidFill>
              </a:rPr>
              <a:t>Mitochondria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Chloroplasts and mitochondria generate ATP by </a:t>
            </a:r>
            <a:r>
              <a:rPr lang="en-US" dirty="0" err="1" smtClean="0"/>
              <a:t>chemiosmosis</a:t>
            </a:r>
            <a:r>
              <a:rPr lang="en-US" dirty="0" smtClean="0"/>
              <a:t>, but use different sources of energy</a:t>
            </a:r>
          </a:p>
          <a:p>
            <a:r>
              <a:rPr lang="en-US" dirty="0" smtClean="0"/>
              <a:t>Mitochondria </a:t>
            </a:r>
            <a:r>
              <a:rPr lang="en-US" dirty="0" smtClean="0"/>
              <a:t>transfer chemical energy from food to ATP; chloroplasts transform light energy into the chemical energy of ATP</a:t>
            </a:r>
          </a:p>
          <a:p>
            <a:r>
              <a:rPr lang="en-US" dirty="0" smtClean="0"/>
              <a:t>Spatial organi</a:t>
            </a:r>
            <a:r>
              <a:rPr lang="en-US" dirty="0" smtClean="0"/>
              <a:t>z</a:t>
            </a:r>
            <a:r>
              <a:rPr lang="en-US" dirty="0" smtClean="0"/>
              <a:t>ation </a:t>
            </a:r>
            <a:r>
              <a:rPr lang="en-US" dirty="0" smtClean="0"/>
              <a:t>of </a:t>
            </a:r>
            <a:r>
              <a:rPr lang="en-US" dirty="0" err="1" smtClean="0"/>
              <a:t>chemiosmosis</a:t>
            </a:r>
            <a:r>
              <a:rPr lang="en-US" dirty="0" smtClean="0"/>
              <a:t> differs between chloroplasts and mitochondria but also shows similarities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Comparison of </a:t>
            </a:r>
            <a:r>
              <a:rPr lang="en-US" dirty="0" err="1" smtClean="0">
                <a:solidFill>
                  <a:srgbClr val="FF0000"/>
                </a:solidFill>
              </a:rPr>
              <a:t>Chemiosmosis</a:t>
            </a:r>
            <a:r>
              <a:rPr lang="en-US" dirty="0" smtClean="0">
                <a:solidFill>
                  <a:srgbClr val="FF0000"/>
                </a:solidFill>
              </a:rPr>
              <a:t> in Chloroplasts and  </a:t>
            </a:r>
            <a:r>
              <a:rPr lang="en-US" dirty="0" smtClean="0">
                <a:solidFill>
                  <a:srgbClr val="FF0000"/>
                </a:solidFill>
              </a:rPr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mitochondria, protons are pumped to the </a:t>
            </a:r>
            <a:r>
              <a:rPr lang="en-US" dirty="0" err="1" smtClean="0"/>
              <a:t>intermembrane</a:t>
            </a:r>
            <a:r>
              <a:rPr lang="en-US" dirty="0" smtClean="0"/>
              <a:t> space and drive ATP synthesis as they diffuse back into the mitochondrial matrix</a:t>
            </a:r>
          </a:p>
          <a:p>
            <a:r>
              <a:rPr lang="en-US" dirty="0" smtClean="0"/>
              <a:t>In chloroplasts, protons are pumped into the </a:t>
            </a:r>
            <a:r>
              <a:rPr lang="en-US" dirty="0" err="1" smtClean="0"/>
              <a:t>thylakoid</a:t>
            </a:r>
            <a:r>
              <a:rPr lang="en-US" dirty="0" smtClean="0"/>
              <a:t> space and drive ATP synthesis as they diffuse back into the </a:t>
            </a:r>
            <a:r>
              <a:rPr lang="en-US" dirty="0" err="1" smtClean="0"/>
              <a:t>stroma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Comparison of </a:t>
            </a:r>
            <a:r>
              <a:rPr lang="en-US" dirty="0" err="1" smtClean="0">
                <a:solidFill>
                  <a:srgbClr val="FF0000"/>
                </a:solidFill>
              </a:rPr>
              <a:t>Chemiosmosis</a:t>
            </a:r>
            <a:r>
              <a:rPr lang="en-US" dirty="0" smtClean="0">
                <a:solidFill>
                  <a:srgbClr val="FF0000"/>
                </a:solidFill>
              </a:rPr>
              <a:t> in Chloroplasts and  </a:t>
            </a:r>
            <a:r>
              <a:rPr lang="en-US" dirty="0" smtClean="0">
                <a:solidFill>
                  <a:srgbClr val="FF0000"/>
                </a:solidFill>
              </a:rPr>
              <a:t>Mitochondria</a:t>
            </a:r>
            <a:endParaRPr lang="en-US" dirty="0"/>
          </a:p>
        </p:txBody>
      </p:sp>
      <p:pic>
        <p:nvPicPr>
          <p:cNvPr id="4" name="Picture 40" descr="10_17ChemisomosisComp-U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00200"/>
            <a:ext cx="517133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057400" y="41148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/>
              <a:t>Electron</a:t>
            </a:r>
            <a:br>
              <a:rPr lang="en-US" sz="1200" dirty="0"/>
            </a:br>
            <a:r>
              <a:rPr lang="en-US" sz="1200" dirty="0"/>
              <a:t>transport</a:t>
            </a:r>
            <a:br>
              <a:rPr lang="en-US" sz="1200" dirty="0"/>
            </a:br>
            <a:r>
              <a:rPr lang="en-US" sz="1200" dirty="0"/>
              <a:t>chain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1600200"/>
            <a:ext cx="161871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Mitochondrion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562600" y="1600200"/>
            <a:ext cx="127413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Chloroplast</a:t>
            </a:r>
          </a:p>
        </p:txBody>
      </p:sp>
      <p:sp>
        <p:nvSpPr>
          <p:cNvPr id="8" name="Rectangle 7"/>
          <p:cNvSpPr/>
          <p:nvPr/>
        </p:nvSpPr>
        <p:spPr>
          <a:xfrm>
            <a:off x="3429000" y="44958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 AT  T P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synthase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4572000" y="3429000"/>
            <a:ext cx="41549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H</a:t>
            </a:r>
            <a:r>
              <a:rPr lang="en-US" b="1" baseline="30000" dirty="0">
                <a:sym typeface="Symbol" pitchFamily="84" charset="2"/>
              </a:rPr>
              <a:t>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953000" y="3581400"/>
            <a:ext cx="105189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Diffusion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743200" y="5791200"/>
            <a:ext cx="124200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Lower </a:t>
            </a:r>
            <a:r>
              <a:rPr lang="en-US" b="1" dirty="0"/>
              <a:t>[H</a:t>
            </a:r>
            <a:r>
              <a:rPr lang="en-US" b="1" baseline="30000" dirty="0">
                <a:sym typeface="Symbol" pitchFamily="84" charset="2"/>
              </a:rPr>
              <a:t> </a:t>
            </a:r>
            <a:r>
              <a:rPr lang="en-US" b="1" dirty="0"/>
              <a:t>]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67000" y="5486400"/>
            <a:ext cx="113524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Higher [H</a:t>
            </a:r>
            <a:r>
              <a:rPr lang="en-US" b="1" baseline="30000" dirty="0">
                <a:sym typeface="Symbol" pitchFamily="84" charset="2"/>
              </a:rPr>
              <a:t> </a:t>
            </a:r>
            <a:r>
              <a:rPr lang="en-US" b="1" dirty="0"/>
              <a:t>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14800" y="5334000"/>
            <a:ext cx="113364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 </a:t>
            </a:r>
            <a:r>
              <a:rPr lang="en-US" b="1" dirty="0" smtClean="0"/>
              <a:t>ADP </a:t>
            </a:r>
            <a:r>
              <a:rPr lang="en-US" b="1" dirty="0">
                <a:sym typeface="Symbol" pitchFamily="84" charset="2"/>
              </a:rPr>
              <a:t></a:t>
            </a:r>
            <a:r>
              <a:rPr lang="en-US" b="1" dirty="0"/>
              <a:t>  P</a:t>
            </a:r>
            <a:r>
              <a:rPr lang="en-US" sz="1400" b="1" dirty="0" smtClean="0"/>
              <a:t> </a:t>
            </a:r>
            <a:r>
              <a:rPr lang="en-US" b="1" baseline="-25000" dirty="0" err="1"/>
              <a:t>i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5638800" y="5410200"/>
            <a:ext cx="61427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A TP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-990600" y="34290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err="1" smtClean="0"/>
              <a:t>Intermembrane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space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990600" y="41148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/>
              <a:t>Inner</a:t>
            </a:r>
            <a:br>
              <a:rPr lang="en-US" b="1" dirty="0"/>
            </a:br>
            <a:r>
              <a:rPr lang="en-US" b="1" dirty="0" smtClean="0"/>
              <a:t>membrane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2971800" y="5029200"/>
            <a:ext cx="82214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Matrix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6248400" y="35052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ThylaKoid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space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24600" y="5410200"/>
            <a:ext cx="910249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s</a:t>
            </a:r>
            <a:r>
              <a:rPr lang="en-US" b="1" dirty="0" err="1" smtClean="0"/>
              <a:t>troma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6096000" y="41148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Thylakoid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</a:t>
            </a:r>
            <a:r>
              <a:rPr lang="en-US" b="1" dirty="0" smtClean="0"/>
              <a:t>embrane</a:t>
            </a:r>
            <a:endParaRPr 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Comparison of </a:t>
            </a:r>
            <a:r>
              <a:rPr lang="en-US" dirty="0" err="1" smtClean="0">
                <a:solidFill>
                  <a:srgbClr val="FF0000"/>
                </a:solidFill>
              </a:rPr>
              <a:t>Chemiosmosis</a:t>
            </a:r>
            <a:r>
              <a:rPr lang="en-US" dirty="0" smtClean="0">
                <a:solidFill>
                  <a:srgbClr val="FF0000"/>
                </a:solidFill>
              </a:rPr>
              <a:t> in Chloroplasts and  </a:t>
            </a:r>
            <a:r>
              <a:rPr lang="en-US" dirty="0" smtClean="0">
                <a:solidFill>
                  <a:srgbClr val="FF0000"/>
                </a:solidFill>
              </a:rPr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ATP and  </a:t>
            </a:r>
            <a:r>
              <a:rPr lang="en-US" dirty="0" smtClean="0"/>
              <a:t>NADPH </a:t>
            </a:r>
            <a:r>
              <a:rPr lang="en-US" dirty="0" smtClean="0"/>
              <a:t>are produced on the side facing the </a:t>
            </a:r>
            <a:r>
              <a:rPr lang="en-US" dirty="0" err="1" smtClean="0"/>
              <a:t>stroma</a:t>
            </a:r>
            <a:r>
              <a:rPr lang="en-US" dirty="0" smtClean="0"/>
              <a:t>, where the Calvin cycle takes place</a:t>
            </a:r>
            <a:endParaRPr lang="en-US" dirty="0" smtClean="0">
              <a:latin typeface="Times" pitchFamily="84" charset="0"/>
            </a:endParaRPr>
          </a:p>
          <a:p>
            <a:r>
              <a:rPr lang="en-US" dirty="0" smtClean="0"/>
              <a:t>I n summary, light reactions generate ATP and increase the potential energy of electrons by moving them from H</a:t>
            </a:r>
            <a:r>
              <a:rPr lang="en-US" baseline="-25000" dirty="0" smtClean="0"/>
              <a:t>2</a:t>
            </a:r>
            <a:r>
              <a:rPr lang="en-US" dirty="0" smtClean="0"/>
              <a:t>O to N  ADPH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Importance of Photosynthesis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energy entering chloroplasts as sunlight gets stored as chemical energy in organic compounds</a:t>
            </a:r>
          </a:p>
          <a:p>
            <a:r>
              <a:rPr lang="en-US" dirty="0" smtClean="0"/>
              <a:t>Sugar </a:t>
            </a:r>
            <a:r>
              <a:rPr lang="en-US" dirty="0" smtClean="0"/>
              <a:t>made in the chloroplasts supplies chemical energy and carbon skeletons to synthesize the organic molecules of cells</a:t>
            </a:r>
          </a:p>
          <a:p>
            <a:r>
              <a:rPr lang="en-US" dirty="0" smtClean="0"/>
              <a:t>Plants store excess sugar as starch in structures such as roots, tubers, seeds, and fruits</a:t>
            </a:r>
          </a:p>
          <a:p>
            <a:r>
              <a:rPr lang="en-US" dirty="0" smtClean="0"/>
              <a:t>In addition to food production, photosynthesis produces the O</a:t>
            </a:r>
            <a:r>
              <a:rPr lang="en-US" baseline="-25000" dirty="0" smtClean="0"/>
              <a:t>2</a:t>
            </a:r>
            <a:r>
              <a:rPr lang="en-US" dirty="0" smtClean="0"/>
              <a:t> in our atmosphere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Photosynthesis occurs in plants, algae, certain other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protists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some prokaryotes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organisms feed not only themselves but also most of the living world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E </a:t>
            </a:r>
            <a:r>
              <a:rPr lang="en-US" dirty="0" err="1" smtClean="0">
                <a:solidFill>
                  <a:srgbClr val="FF0000"/>
                </a:solidFill>
              </a:rPr>
              <a:t>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/>
          </a:p>
        </p:txBody>
      </p:sp>
      <p:pic>
        <p:nvPicPr>
          <p:cNvPr id="4" name="Picture 26" descr="10_02_Photoautotrophs-U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952" y="1600200"/>
            <a:ext cx="518809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0" y="1905000"/>
            <a:ext cx="823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Plants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876800" y="2971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/>
              <a:t>Multicellular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alga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362200" y="518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Unicellular</a:t>
            </a:r>
            <a:br>
              <a:rPr lang="en-US" b="1" dirty="0" smtClean="0"/>
            </a:br>
            <a:r>
              <a:rPr lang="en-US" b="1" dirty="0" err="1" smtClean="0"/>
              <a:t>protists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267200" y="563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Purple sulfur</a:t>
            </a:r>
            <a:br>
              <a:rPr lang="en-US" b="1" dirty="0" smtClean="0"/>
            </a:br>
            <a:r>
              <a:rPr lang="en-US" b="1" dirty="0" smtClean="0"/>
              <a:t>bacteria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791200" y="5029200"/>
            <a:ext cx="1550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Cyanobacteria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Heterotrophs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obtain their organic material from other organisms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Heterotrophs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the consumers of the biosphere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Almost all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heterotrophs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including humans, depend 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photoautotrophs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food and 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Earth’s supply of fossil fuels was formed from the remains of organisms that died hundreds of millions of years ago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sense, fossil fuels represent stores of solar energy from the distant past</a:t>
            </a:r>
            <a:endParaRPr lang="en-US" sz="3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Photosynthesis converts light energy to the chemical energy of food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Chloroplasts are structurally similar to and likely evolved from photosynthetic bacteria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structural organization of these cells allows for the chemical reactions of photosynthesis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Chloroplasts: The Sites of Photosynthesis in Plants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Leaves are </a:t>
            </a:r>
            <a:r>
              <a:rPr lang="en-US" dirty="0" smtClean="0"/>
              <a:t>the major locations of photosynthesis</a:t>
            </a:r>
          </a:p>
          <a:p>
            <a:r>
              <a:rPr lang="en-US" dirty="0" smtClean="0"/>
              <a:t>Their green color is from </a:t>
            </a:r>
            <a:r>
              <a:rPr lang="en-US" b="1" dirty="0" smtClean="0"/>
              <a:t>chlorophyll</a:t>
            </a:r>
            <a:r>
              <a:rPr lang="en-US" dirty="0" smtClean="0"/>
              <a:t>, the green pigment within chloroplasts</a:t>
            </a:r>
          </a:p>
          <a:p>
            <a:r>
              <a:rPr lang="en-US" dirty="0" smtClean="0"/>
              <a:t>Chloroplasts are found mainly in cells of the </a:t>
            </a:r>
            <a:r>
              <a:rPr lang="en-US" dirty="0" err="1" smtClean="0"/>
              <a:t>me</a:t>
            </a:r>
            <a:r>
              <a:rPr lang="en-US" b="1" dirty="0" err="1" smtClean="0"/>
              <a:t>sophyll</a:t>
            </a:r>
            <a:r>
              <a:rPr lang="en-US" dirty="0" smtClean="0"/>
              <a:t>, the interior tissue of the leaf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mesophyll</a:t>
            </a:r>
            <a:r>
              <a:rPr lang="en-US" dirty="0" smtClean="0"/>
              <a:t> cell contains 3o </a:t>
            </a:r>
            <a:r>
              <a:rPr lang="en-US" dirty="0" smtClean="0"/>
              <a:t>– 40 chloroplasts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1402</Words>
  <Application>Microsoft Office PowerPoint</Application>
  <PresentationFormat>On-screen Show (4:3)</PresentationFormat>
  <Paragraphs>177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Chapter 10</vt:lpstr>
      <vt:lpstr>The Process That Feeds the Biosphere</vt:lpstr>
      <vt:lpstr>Photosynthesis</vt:lpstr>
      <vt:lpstr>Photosynthesis</vt:lpstr>
      <vt:lpstr>Photosynthesis</vt:lpstr>
      <vt:lpstr>Photosynthesis</vt:lpstr>
      <vt:lpstr>Photosynthesis</vt:lpstr>
      <vt:lpstr>Photosynthesis converts light energy to the chemical energy of food</vt:lpstr>
      <vt:lpstr>Chloroplasts: The Sites of Photosynthesis in Plants</vt:lpstr>
      <vt:lpstr>Chloroplasts</vt:lpstr>
      <vt:lpstr>Photosynthesis</vt:lpstr>
      <vt:lpstr>Photosynthesis</vt:lpstr>
      <vt:lpstr>Photosynthesis</vt:lpstr>
      <vt:lpstr>Photosynthesis</vt:lpstr>
      <vt:lpstr>Photosynthesis</vt:lpstr>
      <vt:lpstr>The Two Stages of Photosynthesis: A</vt:lpstr>
      <vt:lpstr>Photosynthesis</vt:lpstr>
      <vt:lpstr>The light reactions convert solar energy to the chemical energy of ATP and NADPH</vt:lpstr>
      <vt:lpstr>Photosynthetic Pigments: The Light Receptors</vt:lpstr>
      <vt:lpstr>Photosynthetic Pigments</vt:lpstr>
      <vt:lpstr>Photosynthetic Pigments</vt:lpstr>
      <vt:lpstr>Photosynthetic Pigments</vt:lpstr>
      <vt:lpstr>Photosynthetic Pigments</vt:lpstr>
      <vt:lpstr> Excitation of Chlorophyll by Light</vt:lpstr>
      <vt:lpstr> Excitation of Chlorophyll by Light</vt:lpstr>
      <vt:lpstr>Photosynthesis</vt:lpstr>
      <vt:lpstr>Photosynthesis</vt:lpstr>
      <vt:lpstr>Photosynthesis</vt:lpstr>
      <vt:lpstr>Photosynthesis</vt:lpstr>
      <vt:lpstr>Photosynthesis</vt:lpstr>
      <vt:lpstr>Linear  Electron  Flow</vt:lpstr>
      <vt:lpstr>Linear  Electron  Flow</vt:lpstr>
      <vt:lpstr>Linear  Electron  Flow</vt:lpstr>
      <vt:lpstr>Linear  Electron  Flow</vt:lpstr>
      <vt:lpstr>A Comparison of Chemiosmosis in Chloroplasts and  Mitochondria</vt:lpstr>
      <vt:lpstr>A Comparison of Chemiosmosis in Chloroplasts and  Mitochondria</vt:lpstr>
      <vt:lpstr>A Comparison of Chemiosmosis in Chloroplasts and  Mitochondria</vt:lpstr>
      <vt:lpstr>A Comparison of Chemiosmosis in Chloroplasts and  Mitochondria</vt:lpstr>
      <vt:lpstr>The Importance of Photosynthesis</vt:lpstr>
      <vt:lpstr>The E 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60</cp:revision>
  <dcterms:created xsi:type="dcterms:W3CDTF">2013-02-18T13:29:40Z</dcterms:created>
  <dcterms:modified xsi:type="dcterms:W3CDTF">2013-02-18T15:25:50Z</dcterms:modified>
</cp:coreProperties>
</file>